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72" r:id="rId4"/>
    <p:sldId id="258" r:id="rId5"/>
    <p:sldId id="259" r:id="rId6"/>
    <p:sldId id="260" r:id="rId7"/>
    <p:sldId id="274" r:id="rId8"/>
    <p:sldId id="261" r:id="rId9"/>
    <p:sldId id="275" r:id="rId10"/>
    <p:sldId id="263" r:id="rId11"/>
    <p:sldId id="264" r:id="rId12"/>
    <p:sldId id="276" r:id="rId13"/>
    <p:sldId id="265" r:id="rId14"/>
    <p:sldId id="277" r:id="rId15"/>
    <p:sldId id="266" r:id="rId16"/>
    <p:sldId id="267" r:id="rId17"/>
    <p:sldId id="278" r:id="rId18"/>
    <p:sldId id="268" r:id="rId19"/>
    <p:sldId id="269" r:id="rId20"/>
    <p:sldId id="270" r:id="rId21"/>
    <p:sldId id="271" r:id="rId22"/>
  </p:sldIdLst>
  <p:sldSz cx="9144000" cy="5143500" type="screen16x9"/>
  <p:notesSz cx="6858000" cy="9144000"/>
  <p:embeddedFontLst>
    <p:embeddedFont>
      <p:font typeface="PT Sans Narrow" panose="020B0604020202020204" charset="0"/>
      <p:regular r:id="rId24"/>
      <p:bold r:id="rId25"/>
    </p:embeddedFont>
    <p:embeddedFont>
      <p:font typeface="Open Sans"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35" autoAdjust="0"/>
  </p:normalViewPr>
  <p:slideViewPr>
    <p:cSldViewPr snapToGrid="0">
      <p:cViewPr varScale="1">
        <p:scale>
          <a:sx n="80" d="100"/>
          <a:sy n="80" d="100"/>
        </p:scale>
        <p:origin x="11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197321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9197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4ddf056cf_0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4ddf056cf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en"/>
              <a:t> </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679321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50a71d05f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50a71d05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166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4ddf056cf_0_2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44ddf056cf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0616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44ddf056cf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44ddf056cf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89705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44ddf056cf_0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44ddf056cf_0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5340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451d9b5ab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451d9b5a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428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4ddf056c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4ddf056c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extLst>
      <p:ext uri="{BB962C8B-B14F-4D97-AF65-F5344CB8AC3E}">
        <p14:creationId xmlns:p14="http://schemas.microsoft.com/office/powerpoint/2010/main" val="2772814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44ddf056cf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44ddf056cf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4185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4ddf056cf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44ddf056cf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379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44ddf056cf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44ddf056cf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20269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7587c1131bba63f8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7587c1131bba63f8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1193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587c1131bba63f8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587c1131bba63f8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089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587c1131bba63f8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587c1131bba63f8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4503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50a71d05f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50a71d05f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38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5.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6.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242225" y="339125"/>
            <a:ext cx="5655900" cy="2821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What I Have Learned from Children</a:t>
            </a:r>
            <a:endParaRPr dirty="0"/>
          </a:p>
        </p:txBody>
      </p:sp>
      <p:sp>
        <p:nvSpPr>
          <p:cNvPr id="67" name="Google Shape;67;p13"/>
          <p:cNvSpPr txBox="1">
            <a:spLocks noGrp="1"/>
          </p:cNvSpPr>
          <p:nvPr>
            <p:ph type="subTitle" idx="1"/>
          </p:nvPr>
        </p:nvSpPr>
        <p:spPr>
          <a:xfrm>
            <a:off x="2137225" y="3160926"/>
            <a:ext cx="4870500" cy="77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dirty="0"/>
              <a:t>Shiori </a:t>
            </a:r>
            <a:r>
              <a:rPr lang="en" b="1" dirty="0" smtClean="0"/>
              <a:t>Yamamoto (Japan) </a:t>
            </a:r>
          </a:p>
        </p:txBody>
      </p:sp>
      <p:pic>
        <p:nvPicPr>
          <p:cNvPr id="68" name="Google Shape;68;p13" descr="Image result for icsp psu"/>
          <p:cNvPicPr preferRelativeResize="0"/>
          <p:nvPr/>
        </p:nvPicPr>
        <p:blipFill>
          <a:blip r:embed="rId3">
            <a:alphaModFix/>
          </a:blip>
          <a:stretch>
            <a:fillRect/>
          </a:stretch>
        </p:blipFill>
        <p:spPr>
          <a:xfrm>
            <a:off x="6030950" y="1311500"/>
            <a:ext cx="2941075" cy="191458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sp>
        <p:nvSpPr>
          <p:cNvPr id="120" name="Google Shape;120;p20"/>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21" name="Google Shape;121;p2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dirty="0"/>
              <a:t>Make students</a:t>
            </a:r>
            <a:endParaRPr sz="3600" b="1" dirty="0"/>
          </a:p>
          <a:p>
            <a:pPr marL="0" lvl="0" indent="0" algn="l" rtl="0">
              <a:spcBef>
                <a:spcPts val="1600"/>
              </a:spcBef>
              <a:spcAft>
                <a:spcPts val="0"/>
              </a:spcAft>
              <a:buNone/>
            </a:pPr>
            <a:r>
              <a:rPr lang="en" sz="3600" b="1" dirty="0"/>
              <a:t>participate !</a:t>
            </a:r>
            <a:endParaRPr sz="3600" b="1" dirty="0"/>
          </a:p>
          <a:p>
            <a:pPr marL="0" lvl="0" indent="0" algn="l" rtl="0">
              <a:spcBef>
                <a:spcPts val="1600"/>
              </a:spcBef>
              <a:spcAft>
                <a:spcPts val="0"/>
              </a:spcAft>
              <a:buNone/>
            </a:pPr>
            <a:endParaRPr dirty="0"/>
          </a:p>
          <a:p>
            <a:pPr marL="0" lvl="0" indent="0" algn="l" rtl="0">
              <a:spcBef>
                <a:spcPts val="1600"/>
              </a:spcBef>
              <a:spcAft>
                <a:spcPts val="0"/>
              </a:spcAft>
              <a:buNone/>
            </a:pPr>
            <a:endParaRPr dirty="0"/>
          </a:p>
          <a:p>
            <a:pPr marL="0" lvl="0" indent="0" algn="ctr" rtl="0">
              <a:spcBef>
                <a:spcPts val="1600"/>
              </a:spcBef>
              <a:spcAft>
                <a:spcPts val="1600"/>
              </a:spcAft>
              <a:buNone/>
            </a:pPr>
            <a:r>
              <a:rPr lang="en" sz="6000" b="1" u="sng" dirty="0">
                <a:solidFill>
                  <a:srgbClr val="FF9900"/>
                </a:solidFill>
              </a:rPr>
              <a:t>BUT!!</a:t>
            </a:r>
            <a:endParaRPr sz="6000" b="1" u="sng" dirty="0">
              <a:solidFill>
                <a:srgbClr val="FF9900"/>
              </a:solidFill>
            </a:endParaRPr>
          </a:p>
        </p:txBody>
      </p:sp>
      <p:pic>
        <p:nvPicPr>
          <p:cNvPr id="122" name="Google Shape;122;p20" descr="Related image"/>
          <p:cNvPicPr preferRelativeResize="0"/>
          <p:nvPr/>
        </p:nvPicPr>
        <p:blipFill>
          <a:blip r:embed="rId3">
            <a:alphaModFix/>
          </a:blip>
          <a:stretch>
            <a:fillRect/>
          </a:stretch>
        </p:blipFill>
        <p:spPr>
          <a:xfrm>
            <a:off x="265500" y="433137"/>
            <a:ext cx="3870150" cy="4115695"/>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1">
                                            <p:txEl>
                                              <p:pRg st="4" end="4"/>
                                            </p:txEl>
                                          </p:spTgt>
                                        </p:tgtEl>
                                        <p:attrNameLst>
                                          <p:attrName>style.visibility</p:attrName>
                                        </p:attrNameLst>
                                      </p:cBhvr>
                                      <p:to>
                                        <p:strVal val="visible"/>
                                      </p:to>
                                    </p:set>
                                    <p:anim calcmode="lin" valueType="num">
                                      <p:cBhvr additive="base">
                                        <p:cTn id="7" dur="500" fill="hold"/>
                                        <p:tgtEl>
                                          <p:spTgt spid="12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311700" y="166400"/>
            <a:ext cx="8571300" cy="163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Hold answering questions</a:t>
            </a:r>
            <a:endParaRPr dirty="0"/>
          </a:p>
          <a:p>
            <a:pPr marL="0" lvl="0" indent="0" algn="ctr" rtl="0">
              <a:spcBef>
                <a:spcPts val="0"/>
              </a:spcBef>
              <a:spcAft>
                <a:spcPts val="0"/>
              </a:spcAft>
              <a:buNone/>
            </a:pPr>
            <a:r>
              <a:rPr lang="en" dirty="0"/>
              <a:t> </a:t>
            </a:r>
            <a:r>
              <a:rPr lang="en" dirty="0" smtClean="0"/>
              <a:t>until the </a:t>
            </a:r>
            <a:r>
              <a:rPr lang="en" u="sng" dirty="0"/>
              <a:t>END</a:t>
            </a:r>
            <a:r>
              <a:rPr lang="en" dirty="0"/>
              <a:t> of your presentation</a:t>
            </a:r>
            <a:endParaRPr dirty="0"/>
          </a:p>
        </p:txBody>
      </p:sp>
      <p:pic>
        <p:nvPicPr>
          <p:cNvPr id="128" name="Google Shape;128;p21" descr="Related image"/>
          <p:cNvPicPr preferRelativeResize="0"/>
          <p:nvPr/>
        </p:nvPicPr>
        <p:blipFill>
          <a:blip r:embed="rId3">
            <a:alphaModFix/>
          </a:blip>
          <a:stretch>
            <a:fillRect/>
          </a:stretch>
        </p:blipFill>
        <p:spPr>
          <a:xfrm>
            <a:off x="2358400" y="1800200"/>
            <a:ext cx="4477875" cy="313075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ー 2"/>
          <p:cNvSpPr>
            <a:spLocks noGrp="1"/>
          </p:cNvSpPr>
          <p:nvPr>
            <p:ph type="body" idx="1"/>
          </p:nvPr>
        </p:nvSpPr>
        <p:spPr>
          <a:xfrm>
            <a:off x="311700" y="541421"/>
            <a:ext cx="8520600" cy="4027604"/>
          </a:xfrm>
        </p:spPr>
        <p:txBody>
          <a:bodyPr/>
          <a:lstStyle/>
          <a:p>
            <a:pPr marL="114300" indent="0">
              <a:lnSpc>
                <a:spcPct val="150000"/>
              </a:lnSpc>
              <a:buNone/>
            </a:pPr>
            <a:r>
              <a:rPr kumimoji="1" lang="en-US" altLang="ja-JP" sz="2400" dirty="0" smtClean="0">
                <a:solidFill>
                  <a:schemeClr val="bg2">
                    <a:lumMod val="50000"/>
                  </a:schemeClr>
                </a:solidFill>
              </a:rPr>
              <a:t>I encourage you to answer all the questions at the end, if possible. Sometimes, children have questions that are irrelevant to the presentation. If you answer one question, you will need to answer other questions from other students. It is very difficult to go back to the presentation once they get sidetracked. </a:t>
            </a:r>
            <a:endParaRPr kumimoji="1" lang="ja-JP" altLang="en-US" sz="2400" dirty="0">
              <a:solidFill>
                <a:schemeClr val="bg2">
                  <a:lumMod val="50000"/>
                </a:schemeClr>
              </a:solidFill>
            </a:endParaRPr>
          </a:p>
        </p:txBody>
      </p:sp>
    </p:spTree>
    <p:extLst>
      <p:ext uri="{BB962C8B-B14F-4D97-AF65-F5344CB8AC3E}">
        <p14:creationId xmlns:p14="http://schemas.microsoft.com/office/powerpoint/2010/main" val="1339835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311700" y="553453"/>
            <a:ext cx="8571300" cy="99862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dirty="0"/>
              <a:t>Take control in the classroom!</a:t>
            </a:r>
            <a:endParaRPr sz="4000" dirty="0"/>
          </a:p>
        </p:txBody>
      </p:sp>
      <p:pic>
        <p:nvPicPr>
          <p:cNvPr id="134" name="Google Shape;134;p22" descr="Related image"/>
          <p:cNvPicPr preferRelativeResize="0"/>
          <p:nvPr/>
        </p:nvPicPr>
        <p:blipFill>
          <a:blip r:embed="rId3">
            <a:alphaModFix/>
          </a:blip>
          <a:stretch>
            <a:fillRect/>
          </a:stretch>
        </p:blipFill>
        <p:spPr>
          <a:xfrm>
            <a:off x="571266" y="2324053"/>
            <a:ext cx="3890775" cy="1973998"/>
          </a:xfrm>
          <a:prstGeom prst="rect">
            <a:avLst/>
          </a:prstGeom>
          <a:ln>
            <a:noFill/>
          </a:ln>
          <a:effectLst>
            <a:outerShdw blurRad="292100" dist="139700" dir="2700000" algn="tl" rotWithShape="0">
              <a:srgbClr val="333333">
                <a:alpha val="65000"/>
              </a:srgbClr>
            </a:outerShdw>
          </a:effectLst>
        </p:spPr>
      </p:pic>
      <p:pic>
        <p:nvPicPr>
          <p:cNvPr id="135" name="Google Shape;135;p22" descr="Related image"/>
          <p:cNvPicPr preferRelativeResize="0"/>
          <p:nvPr/>
        </p:nvPicPr>
        <p:blipFill>
          <a:blip r:embed="rId4">
            <a:alphaModFix/>
          </a:blip>
          <a:stretch>
            <a:fillRect/>
          </a:stretch>
        </p:blipFill>
        <p:spPr>
          <a:xfrm>
            <a:off x="4735050" y="1956613"/>
            <a:ext cx="3890775" cy="2589125"/>
          </a:xfrm>
          <a:prstGeom prst="rect">
            <a:avLst/>
          </a:prstGeom>
          <a:ln>
            <a:noFill/>
          </a:ln>
          <a:effectLst>
            <a:outerShdw blurRad="292100" dist="139700" dir="2700000" algn="tl" rotWithShape="0">
              <a:srgbClr val="333333">
                <a:alpha val="65000"/>
              </a:srgbClr>
            </a:outerShdw>
          </a:effectLst>
        </p:spPr>
      </p:pic>
      <p:sp>
        <p:nvSpPr>
          <p:cNvPr id="136" name="Google Shape;136;p22"/>
          <p:cNvSpPr txBox="1"/>
          <p:nvPr/>
        </p:nvSpPr>
        <p:spPr>
          <a:xfrm>
            <a:off x="1016653" y="1093295"/>
            <a:ext cx="3000000" cy="30000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700" y="0"/>
            <a:ext cx="8677011" cy="911793"/>
          </a:xfrm>
        </p:spPr>
        <p:txBody>
          <a:bodyPr/>
          <a:lstStyle/>
          <a:p>
            <a:pPr algn="ctr"/>
            <a:r>
              <a:rPr kumimoji="1" lang="en-US" altLang="ja-JP" dirty="0" smtClean="0"/>
              <a:t>What exactly does that mean? </a:t>
            </a:r>
            <a:endParaRPr kumimoji="1" lang="ja-JP" altLang="en-US" dirty="0"/>
          </a:p>
        </p:txBody>
      </p:sp>
      <p:sp>
        <p:nvSpPr>
          <p:cNvPr id="3" name="テキスト プレースホルダー 2"/>
          <p:cNvSpPr>
            <a:spLocks noGrp="1"/>
          </p:cNvSpPr>
          <p:nvPr>
            <p:ph type="body" idx="1"/>
          </p:nvPr>
        </p:nvSpPr>
        <p:spPr>
          <a:xfrm>
            <a:off x="311700" y="757989"/>
            <a:ext cx="8520600" cy="3811036"/>
          </a:xfrm>
        </p:spPr>
        <p:txBody>
          <a:bodyPr/>
          <a:lstStyle/>
          <a:p>
            <a:pPr marL="114300" indent="0">
              <a:lnSpc>
                <a:spcPct val="150000"/>
              </a:lnSpc>
              <a:buNone/>
            </a:pPr>
            <a:r>
              <a:rPr kumimoji="1" lang="en-US" altLang="ja-JP" sz="2400" dirty="0" smtClean="0">
                <a:solidFill>
                  <a:schemeClr val="bg2">
                    <a:lumMod val="50000"/>
                  </a:schemeClr>
                </a:solidFill>
              </a:rPr>
              <a:t>It is very important and effective to show children assertiveness when things get out of control. Although it might be awkward to show dominance in the presence of the classroom teacher, you need to take control in the classroom while giving the presentation. You spend time on preparing for the presentation, so children need to learn to be respectful for your time and effort. </a:t>
            </a:r>
            <a:endParaRPr kumimoji="1" lang="ja-JP" altLang="en-US" sz="2400" dirty="0">
              <a:solidFill>
                <a:schemeClr val="bg2">
                  <a:lumMod val="50000"/>
                </a:schemeClr>
              </a:solidFill>
            </a:endParaRPr>
          </a:p>
        </p:txBody>
      </p:sp>
    </p:spTree>
    <p:extLst>
      <p:ext uri="{BB962C8B-B14F-4D97-AF65-F5344CB8AC3E}">
        <p14:creationId xmlns:p14="http://schemas.microsoft.com/office/powerpoint/2010/main" val="2385757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Other tips</a:t>
            </a:r>
            <a:endParaRPr dirty="0"/>
          </a:p>
        </p:txBody>
      </p:sp>
      <p:sp>
        <p:nvSpPr>
          <p:cNvPr id="142" name="Google Shape;142;p23"/>
          <p:cNvSpPr txBox="1">
            <a:spLocks noGrp="1"/>
          </p:cNvSpPr>
          <p:nvPr>
            <p:ph type="body" idx="1"/>
          </p:nvPr>
        </p:nvSpPr>
        <p:spPr>
          <a:xfrm>
            <a:off x="311700" y="1263720"/>
            <a:ext cx="8520600" cy="3305305"/>
          </a:xfrm>
          <a:prstGeom prst="rect">
            <a:avLst/>
          </a:prstGeom>
        </p:spPr>
        <p:txBody>
          <a:bodyPr spcFirstLastPara="1" wrap="square" lIns="91425" tIns="91425" rIns="91425" bIns="91425" anchor="t" anchorCtr="0">
            <a:noAutofit/>
          </a:bodyPr>
          <a:lstStyle/>
          <a:p>
            <a:pPr marL="457200" lvl="0" indent="0" algn="ctr" rtl="0">
              <a:lnSpc>
                <a:spcPct val="115000"/>
              </a:lnSpc>
              <a:spcBef>
                <a:spcPts val="0"/>
              </a:spcBef>
              <a:spcAft>
                <a:spcPts val="0"/>
              </a:spcAft>
              <a:buNone/>
            </a:pPr>
            <a:r>
              <a:rPr lang="en" sz="2400" b="1" dirty="0">
                <a:solidFill>
                  <a:schemeClr val="accent4"/>
                </a:solidFill>
              </a:rPr>
              <a:t>Communicate with the teachers </a:t>
            </a:r>
            <a:r>
              <a:rPr lang="en" sz="2400" b="1" dirty="0" smtClean="0">
                <a:solidFill>
                  <a:schemeClr val="accent4"/>
                </a:solidFill>
              </a:rPr>
              <a:t>to check what kind of </a:t>
            </a:r>
            <a:r>
              <a:rPr lang="en" sz="2400" b="1" u="sng" dirty="0" smtClean="0">
                <a:solidFill>
                  <a:schemeClr val="accent2"/>
                </a:solidFill>
              </a:rPr>
              <a:t>attention </a:t>
            </a:r>
            <a:r>
              <a:rPr lang="en" sz="2400" b="1" u="sng" dirty="0">
                <a:solidFill>
                  <a:schemeClr val="accent2"/>
                </a:solidFill>
              </a:rPr>
              <a:t>grabbing techniques</a:t>
            </a:r>
            <a:r>
              <a:rPr lang="en" sz="2400" b="1" dirty="0">
                <a:solidFill>
                  <a:schemeClr val="accent2"/>
                </a:solidFill>
              </a:rPr>
              <a:t> </a:t>
            </a:r>
            <a:r>
              <a:rPr lang="en" sz="2400" b="1" dirty="0">
                <a:solidFill>
                  <a:schemeClr val="accent4"/>
                </a:solidFill>
              </a:rPr>
              <a:t>they usually </a:t>
            </a:r>
            <a:r>
              <a:rPr lang="en" sz="2400" b="1" dirty="0" smtClean="0">
                <a:solidFill>
                  <a:schemeClr val="accent4"/>
                </a:solidFill>
              </a:rPr>
              <a:t>use</a:t>
            </a:r>
          </a:p>
          <a:p>
            <a:pPr lvl="0" indent="-381000">
              <a:spcBef>
                <a:spcPts val="1600"/>
              </a:spcBef>
              <a:buClr>
                <a:srgbClr val="000000"/>
              </a:buClr>
              <a:buSzPts val="2400"/>
              <a:buChar char="-"/>
            </a:pPr>
            <a:r>
              <a:rPr lang="en-US" altLang="ja-JP" sz="2400" dirty="0">
                <a:solidFill>
                  <a:srgbClr val="000000"/>
                </a:solidFill>
              </a:rPr>
              <a:t>Clapping </a:t>
            </a:r>
            <a:r>
              <a:rPr lang="en-US" altLang="ja-JP" sz="2400" dirty="0" smtClean="0">
                <a:solidFill>
                  <a:srgbClr val="000000"/>
                </a:solidFill>
              </a:rPr>
              <a:t>hands with rhythm</a:t>
            </a:r>
            <a:endParaRPr lang="en-US" altLang="ja-JP" sz="2400" dirty="0">
              <a:solidFill>
                <a:srgbClr val="000000"/>
              </a:solidFill>
            </a:endParaRPr>
          </a:p>
          <a:p>
            <a:pPr lvl="0" indent="-381000">
              <a:buClr>
                <a:srgbClr val="000000"/>
              </a:buClr>
              <a:buSzPts val="2400"/>
              <a:buChar char="-"/>
            </a:pPr>
            <a:r>
              <a:rPr lang="en-US" altLang="ja-JP" sz="2400" dirty="0" smtClean="0">
                <a:solidFill>
                  <a:srgbClr val="000000"/>
                </a:solidFill>
              </a:rPr>
              <a:t>(Teachers</a:t>
            </a:r>
            <a:r>
              <a:rPr lang="en-US" altLang="ja-JP" sz="2400" dirty="0">
                <a:solidFill>
                  <a:srgbClr val="000000"/>
                </a:solidFill>
              </a:rPr>
              <a:t>) 1, 2, 3, eyes on me! </a:t>
            </a:r>
            <a:endParaRPr lang="en-US" altLang="ja-JP" sz="2400" dirty="0" smtClean="0">
              <a:solidFill>
                <a:srgbClr val="000000"/>
              </a:solidFill>
            </a:endParaRPr>
          </a:p>
          <a:p>
            <a:pPr marL="76200" lvl="0" indent="0">
              <a:buClr>
                <a:srgbClr val="000000"/>
              </a:buClr>
              <a:buSzPts val="2400"/>
              <a:buNone/>
            </a:pPr>
            <a:r>
              <a:rPr lang="en-US" altLang="ja-JP" sz="2400" dirty="0">
                <a:solidFill>
                  <a:srgbClr val="000000"/>
                </a:solidFill>
              </a:rPr>
              <a:t> </a:t>
            </a:r>
            <a:r>
              <a:rPr lang="en-US" altLang="ja-JP" sz="2400" dirty="0" smtClean="0">
                <a:solidFill>
                  <a:srgbClr val="000000"/>
                </a:solidFill>
              </a:rPr>
              <a:t>    (Children)1</a:t>
            </a:r>
            <a:r>
              <a:rPr lang="en-US" altLang="ja-JP" sz="2400" dirty="0">
                <a:solidFill>
                  <a:srgbClr val="000000"/>
                </a:solidFill>
              </a:rPr>
              <a:t>, 2, 3, eyes on you!</a:t>
            </a:r>
          </a:p>
          <a:p>
            <a:pPr lvl="0" indent="-381000">
              <a:buClr>
                <a:srgbClr val="000000"/>
              </a:buClr>
              <a:buSzPts val="2400"/>
              <a:buChar char="-"/>
            </a:pPr>
            <a:r>
              <a:rPr lang="en-US" altLang="ja-JP" sz="2400" dirty="0">
                <a:solidFill>
                  <a:srgbClr val="000000"/>
                </a:solidFill>
              </a:rPr>
              <a:t>Songs </a:t>
            </a:r>
          </a:p>
          <a:p>
            <a:pPr marL="457200" lvl="0" indent="0" rtl="0">
              <a:lnSpc>
                <a:spcPct val="115000"/>
              </a:lnSpc>
              <a:spcBef>
                <a:spcPts val="0"/>
              </a:spcBef>
              <a:spcAft>
                <a:spcPts val="0"/>
              </a:spcAft>
              <a:buNone/>
            </a:pPr>
            <a:endParaRPr lang="en" b="1" dirty="0">
              <a:solidFill>
                <a:schemeClr val="accent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311700" y="154112"/>
            <a:ext cx="8520600" cy="169523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When you do not know the </a:t>
            </a:r>
            <a:r>
              <a:rPr lang="en" sz="4400" dirty="0" smtClean="0"/>
              <a:t>answer…. </a:t>
            </a:r>
            <a:endParaRPr sz="4400" dirty="0"/>
          </a:p>
        </p:txBody>
      </p:sp>
      <p:sp>
        <p:nvSpPr>
          <p:cNvPr id="148" name="Google Shape;148;p24"/>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endParaRPr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4500" y="1585675"/>
            <a:ext cx="6031998" cy="3166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ー 2"/>
          <p:cNvSpPr>
            <a:spLocks noGrp="1"/>
          </p:cNvSpPr>
          <p:nvPr>
            <p:ph type="body" idx="1"/>
          </p:nvPr>
        </p:nvSpPr>
        <p:spPr>
          <a:xfrm>
            <a:off x="311700" y="529389"/>
            <a:ext cx="8520600" cy="4039636"/>
          </a:xfrm>
        </p:spPr>
        <p:txBody>
          <a:bodyPr/>
          <a:lstStyle/>
          <a:p>
            <a:pPr marL="114300" indent="0">
              <a:lnSpc>
                <a:spcPct val="150000"/>
              </a:lnSpc>
              <a:buNone/>
            </a:pPr>
            <a:r>
              <a:rPr kumimoji="1" lang="en-US" altLang="ja-JP" sz="2400" dirty="0" smtClean="0">
                <a:solidFill>
                  <a:schemeClr val="bg2">
                    <a:lumMod val="50000"/>
                  </a:schemeClr>
                </a:solidFill>
              </a:rPr>
              <a:t>It is okay to tell them that you don’t the answer. Children should know that adults don’t know everything. </a:t>
            </a:r>
          </a:p>
          <a:p>
            <a:pPr marL="114300" indent="0">
              <a:lnSpc>
                <a:spcPct val="150000"/>
              </a:lnSpc>
              <a:buNone/>
            </a:pPr>
            <a:r>
              <a:rPr kumimoji="1" lang="en-US" altLang="ja-JP" sz="2400" dirty="0" smtClean="0">
                <a:solidFill>
                  <a:schemeClr val="bg2">
                    <a:lumMod val="50000"/>
                  </a:schemeClr>
                </a:solidFill>
              </a:rPr>
              <a:t>When children ask you questions that you can’t answer at the moment, I would thank them for asking the questions first. And tell them I would get back to them with the answer after the presentation. </a:t>
            </a:r>
            <a:endParaRPr kumimoji="1" lang="ja-JP" altLang="en-US" sz="2400" dirty="0">
              <a:solidFill>
                <a:schemeClr val="bg2">
                  <a:lumMod val="50000"/>
                </a:schemeClr>
              </a:solidFill>
            </a:endParaRPr>
          </a:p>
        </p:txBody>
      </p:sp>
    </p:spTree>
    <p:extLst>
      <p:ext uri="{BB962C8B-B14F-4D97-AF65-F5344CB8AC3E}">
        <p14:creationId xmlns:p14="http://schemas.microsoft.com/office/powerpoint/2010/main" val="2235723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5"/>
          <p:cNvSpPr txBox="1">
            <a:spLocks noGrp="1"/>
          </p:cNvSpPr>
          <p:nvPr>
            <p:ph type="title"/>
          </p:nvPr>
        </p:nvSpPr>
        <p:spPr>
          <a:xfrm>
            <a:off x="311700" y="167950"/>
            <a:ext cx="8520600" cy="98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800" dirty="0" smtClean="0"/>
              <a:t>Tips for choosing Activities</a:t>
            </a:r>
            <a:r>
              <a:rPr lang="en" dirty="0" smtClean="0"/>
              <a:t> </a:t>
            </a:r>
            <a:endParaRPr dirty="0"/>
          </a:p>
        </p:txBody>
      </p:sp>
      <p:sp>
        <p:nvSpPr>
          <p:cNvPr id="154" name="Google Shape;154;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lang="en-US" dirty="0"/>
          </a:p>
        </p:txBody>
      </p:sp>
      <p:pic>
        <p:nvPicPr>
          <p:cNvPr id="155" name="Google Shape;155;p25" descr="Related image"/>
          <p:cNvPicPr preferRelativeResize="0"/>
          <p:nvPr/>
        </p:nvPicPr>
        <p:blipFill>
          <a:blip r:embed="rId3">
            <a:alphaModFix/>
          </a:blip>
          <a:stretch>
            <a:fillRect/>
          </a:stretch>
        </p:blipFill>
        <p:spPr>
          <a:xfrm>
            <a:off x="1653780" y="1152549"/>
            <a:ext cx="6058461" cy="35638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For Younger Audience : Pre-K - 2nd grade</a:t>
            </a:r>
            <a:endParaRPr/>
          </a:p>
        </p:txBody>
      </p:sp>
      <p:sp>
        <p:nvSpPr>
          <p:cNvPr id="161" name="Google Shape;161;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1600"/>
              </a:spcAft>
              <a:buNone/>
            </a:pPr>
            <a:r>
              <a:rPr lang="en-US" sz="2000" dirty="0" smtClean="0">
                <a:solidFill>
                  <a:schemeClr val="bg2"/>
                </a:solidFill>
              </a:rPr>
              <a:t>From my experience, it might be a little bit difficult for younger children to do detail-oriented activities that require to use their </a:t>
            </a:r>
            <a:r>
              <a:rPr lang="en-US" sz="2000" dirty="0" smtClean="0">
                <a:solidFill>
                  <a:schemeClr val="bg2"/>
                </a:solidFill>
              </a:rPr>
              <a:t>hands such as writing </a:t>
            </a:r>
            <a:r>
              <a:rPr lang="en-US" sz="2000" dirty="0" smtClean="0">
                <a:solidFill>
                  <a:schemeClr val="bg2"/>
                </a:solidFill>
              </a:rPr>
              <a:t>letters and </a:t>
            </a:r>
            <a:r>
              <a:rPr lang="en-US" sz="2000" dirty="0" smtClean="0">
                <a:solidFill>
                  <a:schemeClr val="bg2"/>
                </a:solidFill>
              </a:rPr>
              <a:t>making </a:t>
            </a:r>
            <a:r>
              <a:rPr lang="en-US" sz="2000" dirty="0" smtClean="0">
                <a:solidFill>
                  <a:schemeClr val="bg2"/>
                </a:solidFill>
              </a:rPr>
              <a:t>crafts. I recommend activities that have children stand up and move their bodies, for example, dancing and singing. </a:t>
            </a:r>
            <a:endParaRPr sz="2000" dirty="0">
              <a:solidFill>
                <a:schemeClr val="bg2"/>
              </a:solidFill>
            </a:endParaRPr>
          </a:p>
        </p:txBody>
      </p:sp>
      <p:pic>
        <p:nvPicPr>
          <p:cNvPr id="163" name="Google Shape;163;p26" descr="Related image"/>
          <p:cNvPicPr preferRelativeResize="0"/>
          <p:nvPr/>
        </p:nvPicPr>
        <p:blipFill>
          <a:blip r:embed="rId3">
            <a:alphaModFix/>
          </a:blip>
          <a:stretch>
            <a:fillRect/>
          </a:stretch>
        </p:blipFill>
        <p:spPr>
          <a:xfrm>
            <a:off x="2760689" y="3212429"/>
            <a:ext cx="3189488" cy="215671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400" dirty="0" smtClean="0"/>
              <a:t>Introduction </a:t>
            </a:r>
            <a:endParaRPr sz="4400" dirty="0"/>
          </a:p>
        </p:txBody>
      </p:sp>
      <p:sp>
        <p:nvSpPr>
          <p:cNvPr id="74" name="Google Shape;74;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76200" lvl="0" indent="0" algn="l" rtl="0">
              <a:lnSpc>
                <a:spcPct val="150000"/>
              </a:lnSpc>
              <a:spcBef>
                <a:spcPts val="1600"/>
              </a:spcBef>
              <a:spcAft>
                <a:spcPts val="0"/>
              </a:spcAft>
              <a:buClr>
                <a:srgbClr val="000000"/>
              </a:buClr>
              <a:buSzPts val="2400"/>
              <a:buNone/>
            </a:pPr>
            <a:r>
              <a:rPr lang="en" sz="2400" dirty="0" smtClean="0">
                <a:solidFill>
                  <a:srgbClr val="000000"/>
                </a:solidFill>
              </a:rPr>
              <a:t>This presentation is created to show you some tips for giving presenations to young audiences. All the tips were based on my own experience from working at an after school program for Pre-K through 5</a:t>
            </a:r>
            <a:r>
              <a:rPr lang="en" sz="2400" baseline="30000" dirty="0" smtClean="0">
                <a:solidFill>
                  <a:srgbClr val="000000"/>
                </a:solidFill>
              </a:rPr>
              <a:t>th</a:t>
            </a:r>
            <a:r>
              <a:rPr lang="en" sz="2400" dirty="0" smtClean="0">
                <a:solidFill>
                  <a:srgbClr val="000000"/>
                </a:solidFill>
              </a:rPr>
              <a:t> grade students. </a:t>
            </a:r>
          </a:p>
          <a:p>
            <a:pPr marL="76200" lvl="0" indent="0" algn="l" rtl="0">
              <a:spcBef>
                <a:spcPts val="1600"/>
              </a:spcBef>
              <a:spcAft>
                <a:spcPts val="0"/>
              </a:spcAft>
              <a:buClr>
                <a:srgbClr val="000000"/>
              </a:buClr>
              <a:buSzPts val="2400"/>
              <a:buNone/>
            </a:pPr>
            <a:endParaRPr sz="2400" dirty="0">
              <a:solidFill>
                <a:srgbClr val="000000"/>
              </a:solidFill>
            </a:endParaRPr>
          </a:p>
          <a:p>
            <a:pPr marL="0" lvl="0" indent="0" algn="l" rtl="0">
              <a:spcBef>
                <a:spcPts val="1600"/>
              </a:spcBef>
              <a:spcAft>
                <a:spcPts val="0"/>
              </a:spcAft>
              <a:buNone/>
            </a:pPr>
            <a:endParaRPr sz="2400" dirty="0"/>
          </a:p>
          <a:p>
            <a:pPr marL="0" lvl="0" indent="0" algn="l" rtl="0">
              <a:spcBef>
                <a:spcPts val="1600"/>
              </a:spcBef>
              <a:spcAft>
                <a:spcPts val="1600"/>
              </a:spcAft>
              <a:buNone/>
            </a:pPr>
            <a:endParaRP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School Aged Audience: 3rd grade </a:t>
            </a:r>
            <a:r>
              <a:rPr lang="en" dirty="0" smtClean="0"/>
              <a:t>and older</a:t>
            </a:r>
            <a:endParaRPr dirty="0"/>
          </a:p>
        </p:txBody>
      </p:sp>
      <p:sp>
        <p:nvSpPr>
          <p:cNvPr id="169" name="Google Shape;169;p27"/>
          <p:cNvSpPr txBox="1">
            <a:spLocks noGrp="1"/>
          </p:cNvSpPr>
          <p:nvPr>
            <p:ph type="body" idx="1"/>
          </p:nvPr>
        </p:nvSpPr>
        <p:spPr>
          <a:xfrm>
            <a:off x="311700" y="1152425"/>
            <a:ext cx="8520600" cy="3416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dirty="0" smtClean="0">
                <a:solidFill>
                  <a:schemeClr val="tx2">
                    <a:lumMod val="50000"/>
                  </a:schemeClr>
                </a:solidFill>
              </a:rPr>
              <a:t>Older students are capable of doing more complicated activities. I usually lead activities such as origami, chopsticks and name writing when I visit to a classroom that is older than 3</a:t>
            </a:r>
            <a:r>
              <a:rPr lang="en-US" baseline="30000" dirty="0" smtClean="0">
                <a:solidFill>
                  <a:schemeClr val="tx2">
                    <a:lumMod val="50000"/>
                  </a:schemeClr>
                </a:solidFill>
              </a:rPr>
              <a:t>rd</a:t>
            </a:r>
            <a:r>
              <a:rPr lang="en-US" dirty="0" smtClean="0">
                <a:solidFill>
                  <a:schemeClr val="tx2">
                    <a:lumMod val="50000"/>
                  </a:schemeClr>
                </a:solidFill>
              </a:rPr>
              <a:t> grade.  It is always best to communicate with the teachers to check what the students like to do before creating activities. </a:t>
            </a:r>
            <a:endParaRPr dirty="0">
              <a:solidFill>
                <a:schemeClr val="tx2">
                  <a:lumMod val="50000"/>
                </a:schemeClr>
              </a:solidFill>
            </a:endParaRPr>
          </a:p>
        </p:txBody>
      </p:sp>
      <p:pic>
        <p:nvPicPr>
          <p:cNvPr id="172" name="Google Shape;172;p27" descr="Image result for 箸"/>
          <p:cNvPicPr preferRelativeResize="0"/>
          <p:nvPr/>
        </p:nvPicPr>
        <p:blipFill>
          <a:blip r:embed="rId3">
            <a:alphaModFix/>
          </a:blip>
          <a:stretch>
            <a:fillRect/>
          </a:stretch>
        </p:blipFill>
        <p:spPr>
          <a:xfrm>
            <a:off x="599077" y="2733648"/>
            <a:ext cx="3413200" cy="2291825"/>
          </a:xfrm>
          <a:prstGeom prst="rect">
            <a:avLst/>
          </a:prstGeom>
          <a:ln>
            <a:noFill/>
          </a:ln>
          <a:effectLst>
            <a:outerShdw blurRad="292100" dist="139700" dir="2700000" algn="tl" rotWithShape="0">
              <a:srgbClr val="333333">
                <a:alpha val="65000"/>
              </a:srgbClr>
            </a:outerShdw>
          </a:effectLst>
        </p:spPr>
      </p:pic>
      <p:sp>
        <p:nvSpPr>
          <p:cNvPr id="173" name="Google Shape;173;p27"/>
          <p:cNvSpPr txBox="1"/>
          <p:nvPr/>
        </p:nvSpPr>
        <p:spPr>
          <a:xfrm>
            <a:off x="1112110" y="2875342"/>
            <a:ext cx="1463400" cy="14793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25310" y="2635244"/>
            <a:ext cx="4424234" cy="24886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311700" y="144380"/>
            <a:ext cx="8520600" cy="697831"/>
          </a:xfrm>
          <a:prstGeom prst="rect">
            <a:avLst/>
          </a:prstGeom>
        </p:spPr>
        <p:txBody>
          <a:bodyPr spcFirstLastPara="1" wrap="square" lIns="91425" tIns="91425" rIns="91425" bIns="91425" anchor="t" anchorCtr="0">
            <a:noAutofit/>
          </a:bodyPr>
          <a:lstStyle/>
          <a:p>
            <a:pPr algn="ctr"/>
            <a:r>
              <a:rPr lang="en-US" altLang="ja-JP" dirty="0"/>
              <a:t>Every classroom is different </a:t>
            </a:r>
            <a:r>
              <a:rPr lang="en-US" altLang="ja-JP" dirty="0" smtClean="0"/>
              <a:t>and Be yourself</a:t>
            </a:r>
            <a:r>
              <a:rPr lang="en-US" altLang="ja-JP" dirty="0"/>
              <a:t/>
            </a:r>
            <a:br>
              <a:rPr lang="en-US" altLang="ja-JP" dirty="0"/>
            </a:br>
            <a:endParaRPr dirty="0"/>
          </a:p>
        </p:txBody>
      </p:sp>
      <p:sp>
        <p:nvSpPr>
          <p:cNvPr id="179" name="Google Shape;179;p28"/>
          <p:cNvSpPr txBox="1">
            <a:spLocks noGrp="1"/>
          </p:cNvSpPr>
          <p:nvPr>
            <p:ph type="body" idx="1"/>
          </p:nvPr>
        </p:nvSpPr>
        <p:spPr>
          <a:xfrm>
            <a:off x="403072" y="842211"/>
            <a:ext cx="8520600" cy="3344778"/>
          </a:xfrm>
          <a:prstGeom prst="rect">
            <a:avLst/>
          </a:prstGeom>
        </p:spPr>
        <p:txBody>
          <a:bodyPr spcFirstLastPara="1" wrap="square" lIns="91425" tIns="91425" rIns="91425" bIns="91425" anchor="t" anchorCtr="0">
            <a:noAutofit/>
          </a:bodyPr>
          <a:lstStyle/>
          <a:p>
            <a:pPr marL="114300" lvl="0" indent="0" rtl="0">
              <a:lnSpc>
                <a:spcPct val="150000"/>
              </a:lnSpc>
              <a:spcBef>
                <a:spcPts val="0"/>
              </a:spcBef>
              <a:spcAft>
                <a:spcPts val="0"/>
              </a:spcAft>
              <a:buSzPts val="1800"/>
              <a:buNone/>
            </a:pPr>
            <a:r>
              <a:rPr lang="en-US" sz="2000" dirty="0" smtClean="0">
                <a:solidFill>
                  <a:schemeClr val="bg2">
                    <a:lumMod val="50000"/>
                  </a:schemeClr>
                </a:solidFill>
              </a:rPr>
              <a:t>I hope all the tips on this presentation are helpful. </a:t>
            </a:r>
          </a:p>
          <a:p>
            <a:pPr marL="114300" lvl="0" indent="0" rtl="0">
              <a:lnSpc>
                <a:spcPct val="150000"/>
              </a:lnSpc>
              <a:spcBef>
                <a:spcPts val="0"/>
              </a:spcBef>
              <a:spcAft>
                <a:spcPts val="0"/>
              </a:spcAft>
              <a:buSzPts val="1800"/>
              <a:buNone/>
            </a:pPr>
            <a:r>
              <a:rPr lang="en-US" sz="2000" dirty="0" smtClean="0">
                <a:solidFill>
                  <a:schemeClr val="bg2">
                    <a:lumMod val="50000"/>
                  </a:schemeClr>
                </a:solidFill>
              </a:rPr>
              <a:t>Remember that every classroom you will go to is different. Please be prepared for unexpected things that might happen during the presentation and don’t forget to be yourself. Even though you think you didn’t do very well on your presentation, I’m sure children will be thankful to you for giving a presentation, because what you do in the ICSP </a:t>
            </a:r>
            <a:r>
              <a:rPr lang="en-US" sz="2000" dirty="0" smtClean="0">
                <a:solidFill>
                  <a:schemeClr val="bg2">
                    <a:lumMod val="50000"/>
                  </a:schemeClr>
                </a:solidFill>
              </a:rPr>
              <a:t>certainly gives </a:t>
            </a:r>
            <a:r>
              <a:rPr lang="en-US" sz="2000" dirty="0" smtClean="0">
                <a:solidFill>
                  <a:schemeClr val="bg2">
                    <a:lumMod val="50000"/>
                  </a:schemeClr>
                </a:solidFill>
              </a:rPr>
              <a:t>them different perspectives </a:t>
            </a:r>
            <a:r>
              <a:rPr lang="en-US" sz="2000" smtClean="0">
                <a:solidFill>
                  <a:schemeClr val="bg2">
                    <a:lumMod val="50000"/>
                  </a:schemeClr>
                </a:solidFill>
              </a:rPr>
              <a:t>and </a:t>
            </a:r>
            <a:r>
              <a:rPr lang="en-US" sz="2000" smtClean="0">
                <a:solidFill>
                  <a:schemeClr val="bg2">
                    <a:lumMod val="50000"/>
                  </a:schemeClr>
                </a:solidFill>
              </a:rPr>
              <a:t>teaches </a:t>
            </a:r>
            <a:r>
              <a:rPr lang="en-US" sz="2000" dirty="0" smtClean="0">
                <a:solidFill>
                  <a:schemeClr val="bg2">
                    <a:lumMod val="50000"/>
                  </a:schemeClr>
                </a:solidFill>
              </a:rPr>
              <a:t>them new knowledge about the world. </a:t>
            </a:r>
            <a:endParaRP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700" y="228600"/>
            <a:ext cx="8520600" cy="1215189"/>
          </a:xfrm>
        </p:spPr>
        <p:txBody>
          <a:bodyPr/>
          <a:lstStyle/>
          <a:p>
            <a:r>
              <a:rPr kumimoji="1" lang="en-US" altLang="ja-JP" sz="5400" dirty="0" smtClean="0"/>
              <a:t>Executive Function</a:t>
            </a:r>
            <a:endParaRPr kumimoji="1" lang="ja-JP" altLang="en-US" sz="5400" dirty="0"/>
          </a:p>
        </p:txBody>
      </p:sp>
      <p:sp>
        <p:nvSpPr>
          <p:cNvPr id="3" name="テキスト プレースホルダー 2"/>
          <p:cNvSpPr>
            <a:spLocks noGrp="1"/>
          </p:cNvSpPr>
          <p:nvPr>
            <p:ph type="body" idx="1"/>
          </p:nvPr>
        </p:nvSpPr>
        <p:spPr>
          <a:xfrm>
            <a:off x="311700" y="1443789"/>
            <a:ext cx="8520600" cy="2623461"/>
          </a:xfrm>
        </p:spPr>
        <p:txBody>
          <a:bodyPr/>
          <a:lstStyle/>
          <a:p>
            <a:pPr marL="114300" indent="0" algn="l">
              <a:buNone/>
            </a:pPr>
            <a:r>
              <a:rPr kumimoji="1" lang="en-US" altLang="ja-JP" dirty="0" smtClean="0">
                <a:solidFill>
                  <a:schemeClr val="bg2">
                    <a:lumMod val="50000"/>
                  </a:schemeClr>
                </a:solidFill>
              </a:rPr>
              <a:t>Before getting started…some facts about child development that might be helpful.</a:t>
            </a:r>
          </a:p>
          <a:p>
            <a:pPr marL="114300" indent="0" algn="l">
              <a:buNone/>
            </a:pPr>
            <a:endParaRPr kumimoji="1" lang="en-US" altLang="ja-JP" dirty="0" smtClean="0">
              <a:solidFill>
                <a:schemeClr val="bg2">
                  <a:lumMod val="50000"/>
                </a:schemeClr>
              </a:solidFill>
            </a:endParaRPr>
          </a:p>
          <a:p>
            <a:pPr marL="114300" indent="0" algn="l">
              <a:lnSpc>
                <a:spcPct val="150000"/>
              </a:lnSpc>
              <a:buNone/>
            </a:pPr>
            <a:r>
              <a:rPr kumimoji="1" lang="en-US" altLang="ja-JP" sz="2400" dirty="0" smtClean="0">
                <a:solidFill>
                  <a:schemeClr val="bg2">
                    <a:lumMod val="50000"/>
                  </a:schemeClr>
                </a:solidFill>
              </a:rPr>
              <a:t>Have you heard of the word “</a:t>
            </a:r>
            <a:r>
              <a:rPr kumimoji="1" lang="en-US" altLang="ja-JP" sz="2400" b="1" dirty="0" smtClean="0">
                <a:solidFill>
                  <a:schemeClr val="bg2">
                    <a:lumMod val="50000"/>
                  </a:schemeClr>
                </a:solidFill>
              </a:rPr>
              <a:t>Executive function</a:t>
            </a:r>
            <a:r>
              <a:rPr kumimoji="1" lang="en-US" altLang="ja-JP" sz="2400" dirty="0" smtClean="0">
                <a:solidFill>
                  <a:schemeClr val="bg2">
                    <a:lumMod val="50000"/>
                  </a:schemeClr>
                </a:solidFill>
              </a:rPr>
              <a:t>”?  Executive function </a:t>
            </a:r>
            <a:r>
              <a:rPr lang="en-US" altLang="ja-JP" sz="2400" dirty="0" smtClean="0">
                <a:solidFill>
                  <a:schemeClr val="bg2">
                    <a:lumMod val="50000"/>
                  </a:schemeClr>
                </a:solidFill>
              </a:rPr>
              <a:t>is </a:t>
            </a:r>
            <a:r>
              <a:rPr lang="en-US" altLang="ja-JP" sz="2400" dirty="0">
                <a:solidFill>
                  <a:schemeClr val="bg2">
                    <a:lumMod val="50000"/>
                  </a:schemeClr>
                </a:solidFill>
              </a:rPr>
              <a:t>responsible for </a:t>
            </a:r>
            <a:r>
              <a:rPr lang="en-US" altLang="ja-JP" sz="2400" dirty="0" smtClean="0">
                <a:solidFill>
                  <a:schemeClr val="bg2">
                    <a:lumMod val="50000"/>
                  </a:schemeClr>
                </a:solidFill>
              </a:rPr>
              <a:t>allocating attention</a:t>
            </a:r>
            <a:r>
              <a:rPr lang="en-US" altLang="ja-JP" sz="2400" dirty="0">
                <a:solidFill>
                  <a:schemeClr val="bg2">
                    <a:lumMod val="50000"/>
                  </a:schemeClr>
                </a:solidFill>
              </a:rPr>
              <a:t>, </a:t>
            </a:r>
            <a:r>
              <a:rPr lang="en-US" altLang="ja-JP" sz="2400" dirty="0" smtClean="0">
                <a:solidFill>
                  <a:schemeClr val="bg2">
                    <a:lumMod val="50000"/>
                  </a:schemeClr>
                </a:solidFill>
              </a:rPr>
              <a:t>planning and multitasking. </a:t>
            </a:r>
            <a:endParaRPr lang="en-US" altLang="ja-JP" sz="2400" dirty="0">
              <a:solidFill>
                <a:schemeClr val="bg2">
                  <a:lumMod val="50000"/>
                </a:schemeClr>
              </a:solidFill>
            </a:endParaRPr>
          </a:p>
          <a:p>
            <a:pPr marL="114300" indent="0" algn="l">
              <a:buNone/>
            </a:pPr>
            <a:endParaRPr kumimoji="1" lang="en-US" altLang="ja-JP" dirty="0" smtClean="0">
              <a:solidFill>
                <a:schemeClr val="bg2">
                  <a:lumMod val="50000"/>
                </a:schemeClr>
              </a:solidFill>
            </a:endParaRPr>
          </a:p>
        </p:txBody>
      </p:sp>
    </p:spTree>
    <p:extLst>
      <p:ext uri="{BB962C8B-B14F-4D97-AF65-F5344CB8AC3E}">
        <p14:creationId xmlns:p14="http://schemas.microsoft.com/office/powerpoint/2010/main" val="1947295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Developmentally speaking...</a:t>
            </a:r>
            <a:endParaRPr dirty="0"/>
          </a:p>
        </p:txBody>
      </p:sp>
      <p:sp>
        <p:nvSpPr>
          <p:cNvPr id="80" name="Google Shape;80;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114300" lvl="0" indent="0" algn="l" rtl="0">
              <a:spcBef>
                <a:spcPts val="0"/>
              </a:spcBef>
              <a:spcAft>
                <a:spcPts val="0"/>
              </a:spcAft>
              <a:buClr>
                <a:srgbClr val="000000"/>
              </a:buClr>
              <a:buSzPts val="1800"/>
              <a:buNone/>
            </a:pPr>
            <a:r>
              <a:rPr lang="en" sz="2400" b="1" dirty="0">
                <a:solidFill>
                  <a:srgbClr val="000000"/>
                </a:solidFill>
              </a:rPr>
              <a:t>Prefrontal cortex</a:t>
            </a:r>
            <a:r>
              <a:rPr lang="en" sz="2400" dirty="0">
                <a:solidFill>
                  <a:srgbClr val="000000"/>
                </a:solidFill>
              </a:rPr>
              <a:t> </a:t>
            </a:r>
            <a:r>
              <a:rPr lang="en" sz="2400" dirty="0" smtClean="0">
                <a:solidFill>
                  <a:srgbClr val="000000"/>
                </a:solidFill>
              </a:rPr>
              <a:t>(the yellow part in the picture below) regulates </a:t>
            </a:r>
            <a:r>
              <a:rPr lang="en" sz="2400" dirty="0">
                <a:solidFill>
                  <a:srgbClr val="000000"/>
                </a:solidFill>
              </a:rPr>
              <a:t>executive function and develops </a:t>
            </a:r>
            <a:r>
              <a:rPr lang="en" sz="2400" dirty="0" smtClean="0">
                <a:solidFill>
                  <a:srgbClr val="000000"/>
                </a:solidFill>
              </a:rPr>
              <a:t>from birth until </a:t>
            </a:r>
            <a:r>
              <a:rPr lang="en" sz="2400" dirty="0">
                <a:solidFill>
                  <a:srgbClr val="000000"/>
                </a:solidFill>
              </a:rPr>
              <a:t>young </a:t>
            </a:r>
            <a:r>
              <a:rPr lang="en" sz="2400" dirty="0" smtClean="0">
                <a:solidFill>
                  <a:srgbClr val="000000"/>
                </a:solidFill>
              </a:rPr>
              <a:t>adulthood </a:t>
            </a:r>
            <a:r>
              <a:rPr lang="en" sz="2400" dirty="0">
                <a:solidFill>
                  <a:srgbClr val="000000"/>
                </a:solidFill>
              </a:rPr>
              <a:t>(about 25 years old). </a:t>
            </a:r>
            <a:r>
              <a:rPr lang="en" sz="2400" dirty="0" smtClean="0">
                <a:solidFill>
                  <a:srgbClr val="000000"/>
                </a:solidFill>
              </a:rPr>
              <a:t> There fore, It </a:t>
            </a:r>
            <a:r>
              <a:rPr lang="en" sz="2400" dirty="0">
                <a:solidFill>
                  <a:srgbClr val="000000"/>
                </a:solidFill>
              </a:rPr>
              <a:t>is </a:t>
            </a:r>
            <a:r>
              <a:rPr lang="en" sz="2400" b="1" dirty="0">
                <a:solidFill>
                  <a:srgbClr val="000000"/>
                </a:solidFill>
              </a:rPr>
              <a:t>NORMAL</a:t>
            </a:r>
            <a:r>
              <a:rPr lang="en" sz="2400" dirty="0">
                <a:solidFill>
                  <a:srgbClr val="000000"/>
                </a:solidFill>
              </a:rPr>
              <a:t> for children to get distracted! </a:t>
            </a:r>
            <a:endParaRPr sz="2400" dirty="0">
              <a:solidFill>
                <a:srgbClr val="000000"/>
              </a:solidFill>
            </a:endParaRPr>
          </a:p>
        </p:txBody>
      </p:sp>
      <p:pic>
        <p:nvPicPr>
          <p:cNvPr id="81" name="Google Shape;81;p15" descr="Image result for prefrontal cortex"/>
          <p:cNvPicPr preferRelativeResize="0"/>
          <p:nvPr/>
        </p:nvPicPr>
        <p:blipFill>
          <a:blip r:embed="rId3">
            <a:alphaModFix/>
          </a:blip>
          <a:stretch>
            <a:fillRect/>
          </a:stretch>
        </p:blipFill>
        <p:spPr>
          <a:xfrm>
            <a:off x="2858775" y="3064119"/>
            <a:ext cx="3426450" cy="2035800"/>
          </a:xfrm>
          <a:prstGeom prst="rect">
            <a:avLst/>
          </a:prstGeom>
          <a:noFill/>
          <a:ln>
            <a:noFill/>
          </a:ln>
        </p:spPr>
      </p:pic>
      <p:sp>
        <p:nvSpPr>
          <p:cNvPr id="82" name="Google Shape;82;p15"/>
          <p:cNvSpPr txBox="1"/>
          <p:nvPr/>
        </p:nvSpPr>
        <p:spPr>
          <a:xfrm>
            <a:off x="5079576" y="3178019"/>
            <a:ext cx="2414400" cy="21252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Can We Grab Children’s Attention? </a:t>
            </a:r>
            <a:endParaRPr/>
          </a:p>
        </p:txBody>
      </p:sp>
      <p:sp>
        <p:nvSpPr>
          <p:cNvPr id="88" name="Google Shape;88;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89" name="Google Shape;89;p16" descr="Related image"/>
          <p:cNvPicPr preferRelativeResize="0"/>
          <p:nvPr/>
        </p:nvPicPr>
        <p:blipFill>
          <a:blip r:embed="rId3">
            <a:alphaModFix/>
          </a:blip>
          <a:stretch>
            <a:fillRect/>
          </a:stretch>
        </p:blipFill>
        <p:spPr>
          <a:xfrm>
            <a:off x="1835875" y="1152425"/>
            <a:ext cx="5472262" cy="364817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lvl="0" algn="ctr"/>
            <a:r>
              <a:rPr lang="en" altLang="ja-JP" dirty="0" smtClean="0"/>
              <a:t>Explain</a:t>
            </a:r>
            <a:r>
              <a:rPr lang="en" altLang="ja-JP" b="0" dirty="0" smtClean="0"/>
              <a:t> </a:t>
            </a:r>
            <a:r>
              <a:rPr lang="en" altLang="ja-JP" b="0" dirty="0"/>
              <a:t>the detail of what you are going to </a:t>
            </a:r>
            <a:r>
              <a:rPr lang="en" altLang="ja-JP" b="0" dirty="0" smtClean="0"/>
              <a:t>do</a:t>
            </a:r>
            <a:br>
              <a:rPr lang="en" altLang="ja-JP" b="0" dirty="0" smtClean="0"/>
            </a:br>
            <a:r>
              <a:rPr lang="en" altLang="ja-JP" b="0" dirty="0" smtClean="0"/>
              <a:t> </a:t>
            </a:r>
            <a:r>
              <a:rPr lang="en" altLang="ja-JP" b="0" dirty="0"/>
              <a:t>at the beginning of the presentation</a:t>
            </a:r>
            <a:endParaRPr b="0" dirty="0"/>
          </a:p>
        </p:txBody>
      </p:sp>
      <p:sp>
        <p:nvSpPr>
          <p:cNvPr id="95" name="Google Shape;95;p17"/>
          <p:cNvSpPr txBox="1">
            <a:spLocks noGrp="1"/>
          </p:cNvSpPr>
          <p:nvPr>
            <p:ph type="body" idx="1"/>
          </p:nvPr>
        </p:nvSpPr>
        <p:spPr>
          <a:xfrm>
            <a:off x="311700" y="1840831"/>
            <a:ext cx="8520600" cy="2574757"/>
          </a:xfrm>
          <a:prstGeom prst="rect">
            <a:avLst/>
          </a:prstGeom>
        </p:spPr>
        <p:txBody>
          <a:bodyPr spcFirstLastPara="1" wrap="square" lIns="91425" tIns="91425" rIns="91425" bIns="91425" anchor="t" anchorCtr="0">
            <a:noAutofit/>
          </a:bodyPr>
          <a:lstStyle/>
          <a:p>
            <a:pPr marL="76200" lvl="0" indent="0" algn="l" rtl="0">
              <a:lnSpc>
                <a:spcPct val="200000"/>
              </a:lnSpc>
              <a:spcBef>
                <a:spcPts val="0"/>
              </a:spcBef>
              <a:spcAft>
                <a:spcPts val="0"/>
              </a:spcAft>
              <a:buClr>
                <a:srgbClr val="000000"/>
              </a:buClr>
              <a:buSzPts val="2400"/>
              <a:buNone/>
            </a:pPr>
            <a:r>
              <a:rPr lang="en" sz="2000" dirty="0" smtClean="0">
                <a:solidFill>
                  <a:schemeClr val="bg2">
                    <a:lumMod val="50000"/>
                  </a:schemeClr>
                </a:solidFill>
              </a:rPr>
              <a:t>For example, </a:t>
            </a:r>
            <a:r>
              <a:rPr lang="en" sz="2000" i="1" dirty="0" smtClean="0">
                <a:solidFill>
                  <a:schemeClr val="bg2">
                    <a:lumMod val="50000"/>
                  </a:schemeClr>
                </a:solidFill>
              </a:rPr>
              <a:t>“ </a:t>
            </a:r>
            <a:r>
              <a:rPr lang="en" sz="2000" dirty="0" smtClean="0">
                <a:solidFill>
                  <a:schemeClr val="bg2">
                    <a:lumMod val="50000"/>
                  </a:schemeClr>
                </a:solidFill>
              </a:rPr>
              <a:t>Today, I will be talking about two major Japanese holidays, New Year and </a:t>
            </a:r>
            <a:r>
              <a:rPr lang="en" sz="2000" i="1" dirty="0" smtClean="0">
                <a:solidFill>
                  <a:schemeClr val="bg2">
                    <a:lumMod val="50000"/>
                  </a:schemeClr>
                </a:solidFill>
              </a:rPr>
              <a:t>Obon</a:t>
            </a:r>
            <a:r>
              <a:rPr lang="en" sz="2000" dirty="0" smtClean="0">
                <a:solidFill>
                  <a:schemeClr val="bg2">
                    <a:lumMod val="50000"/>
                  </a:schemeClr>
                </a:solidFill>
              </a:rPr>
              <a:t> in the presentation. I have Q &amp; A time at the end, so please save your questions. After the presentation, I have an origami activity for you. We will be making rose flower with origami paper.” </a:t>
            </a:r>
            <a:endParaRPr lang="en" sz="2000" dirty="0">
              <a:solidFill>
                <a:schemeClr val="bg2">
                  <a:lumMod val="50000"/>
                </a:schemeClr>
              </a:solidFill>
            </a:endParaRPr>
          </a:p>
          <a:p>
            <a:pPr marL="76200" lvl="0" indent="0" algn="l" rtl="0">
              <a:lnSpc>
                <a:spcPct val="200000"/>
              </a:lnSpc>
              <a:spcBef>
                <a:spcPts val="0"/>
              </a:spcBef>
              <a:spcAft>
                <a:spcPts val="0"/>
              </a:spcAft>
              <a:buClr>
                <a:srgbClr val="000000"/>
              </a:buClr>
              <a:buSzPts val="2400"/>
              <a:buNone/>
            </a:pPr>
            <a:endParaRPr lang="en" sz="2000" dirty="0" smtClean="0">
              <a:solidFill>
                <a:srgbClr val="000000"/>
              </a:solidFill>
            </a:endParaRPr>
          </a:p>
          <a:p>
            <a:pPr marL="76200" lvl="0" indent="0" algn="l" rtl="0">
              <a:lnSpc>
                <a:spcPct val="200000"/>
              </a:lnSpc>
              <a:spcBef>
                <a:spcPts val="0"/>
              </a:spcBef>
              <a:spcAft>
                <a:spcPts val="0"/>
              </a:spcAft>
              <a:buClr>
                <a:srgbClr val="000000"/>
              </a:buClr>
              <a:buSzPts val="2400"/>
              <a:buNone/>
            </a:pPr>
            <a:r>
              <a:rPr lang="en" sz="2000" dirty="0" smtClean="0">
                <a:solidFill>
                  <a:srgbClr val="000000"/>
                </a:solidFill>
              </a:rPr>
              <a:t> </a:t>
            </a:r>
            <a:endParaRPr sz="2000" dirty="0">
              <a:solidFill>
                <a:srgbClr val="000000"/>
              </a:solidFill>
            </a:endParaRPr>
          </a:p>
          <a:p>
            <a:pPr marL="457200" lvl="0" indent="0" algn="l" rtl="0">
              <a:lnSpc>
                <a:spcPct val="150000"/>
              </a:lnSpc>
              <a:spcBef>
                <a:spcPts val="1600"/>
              </a:spcBef>
              <a:spcAft>
                <a:spcPts val="1600"/>
              </a:spcAft>
              <a:buNone/>
            </a:pPr>
            <a:endParaRPr sz="24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700" y="445025"/>
            <a:ext cx="8520600" cy="421249"/>
          </a:xfrm>
        </p:spPr>
        <p:txBody>
          <a:bodyPr/>
          <a:lstStyle/>
          <a:p>
            <a:endParaRPr kumimoji="1" lang="ja-JP" altLang="en-US" dirty="0"/>
          </a:p>
        </p:txBody>
      </p:sp>
      <p:sp>
        <p:nvSpPr>
          <p:cNvPr id="3" name="テキスト プレースホルダー 2"/>
          <p:cNvSpPr>
            <a:spLocks noGrp="1"/>
          </p:cNvSpPr>
          <p:nvPr>
            <p:ph type="body" idx="1"/>
          </p:nvPr>
        </p:nvSpPr>
        <p:spPr>
          <a:xfrm>
            <a:off x="311700" y="445025"/>
            <a:ext cx="8520600" cy="4124000"/>
          </a:xfrm>
        </p:spPr>
        <p:txBody>
          <a:bodyPr/>
          <a:lstStyle/>
          <a:p>
            <a:pPr marL="114300" indent="0">
              <a:lnSpc>
                <a:spcPct val="150000"/>
              </a:lnSpc>
              <a:buNone/>
            </a:pPr>
            <a:r>
              <a:rPr lang="en" altLang="ja-JP" sz="2400" dirty="0" smtClean="0">
                <a:solidFill>
                  <a:srgbClr val="000000"/>
                </a:solidFill>
                <a:latin typeface="Open Sans" panose="020B0604020202020204" charset="0"/>
                <a:ea typeface="Open Sans" panose="020B0604020202020204" charset="0"/>
                <a:cs typeface="Open Sans" panose="020B0604020202020204" charset="0"/>
              </a:rPr>
              <a:t>From </a:t>
            </a:r>
            <a:r>
              <a:rPr lang="en" altLang="ja-JP" sz="2400" dirty="0">
                <a:solidFill>
                  <a:srgbClr val="000000"/>
                </a:solidFill>
                <a:latin typeface="Open Sans" panose="020B0604020202020204" charset="0"/>
                <a:ea typeface="Open Sans" panose="020B0604020202020204" charset="0"/>
                <a:cs typeface="Open Sans" panose="020B0604020202020204" charset="0"/>
              </a:rPr>
              <a:t>my experience, even though children follow the same routine everday, </a:t>
            </a:r>
            <a:r>
              <a:rPr lang="en" altLang="ja-JP" sz="2400" dirty="0" smtClean="0">
                <a:solidFill>
                  <a:srgbClr val="000000"/>
                </a:solidFill>
                <a:latin typeface="Open Sans" panose="020B0604020202020204" charset="0"/>
                <a:ea typeface="Open Sans" panose="020B0604020202020204" charset="0"/>
                <a:cs typeface="Open Sans" panose="020B0604020202020204" charset="0"/>
              </a:rPr>
              <a:t>teachers </a:t>
            </a:r>
            <a:r>
              <a:rPr lang="en" altLang="ja-JP" sz="2400" dirty="0">
                <a:solidFill>
                  <a:srgbClr val="000000"/>
                </a:solidFill>
                <a:latin typeface="Open Sans" panose="020B0604020202020204" charset="0"/>
                <a:ea typeface="Open Sans" panose="020B0604020202020204" charset="0"/>
                <a:cs typeface="Open Sans" panose="020B0604020202020204" charset="0"/>
              </a:rPr>
              <a:t>still need to remind them of what to do bext EVERY TIME they move onto the next </a:t>
            </a:r>
            <a:r>
              <a:rPr lang="en" altLang="ja-JP" sz="2400" dirty="0" smtClean="0">
                <a:solidFill>
                  <a:srgbClr val="000000"/>
                </a:solidFill>
                <a:latin typeface="Open Sans" panose="020B0604020202020204" charset="0"/>
                <a:ea typeface="Open Sans" panose="020B0604020202020204" charset="0"/>
                <a:cs typeface="Open Sans" panose="020B0604020202020204" charset="0"/>
              </a:rPr>
              <a:t>activity. When we go to schools, we are guests and break their routine. This is why it </a:t>
            </a:r>
            <a:r>
              <a:rPr lang="en" altLang="ja-JP" sz="2400" dirty="0">
                <a:solidFill>
                  <a:srgbClr val="000000"/>
                </a:solidFill>
                <a:latin typeface="Open Sans" panose="020B0604020202020204" charset="0"/>
                <a:ea typeface="Open Sans" panose="020B0604020202020204" charset="0"/>
                <a:cs typeface="Open Sans" panose="020B0604020202020204" charset="0"/>
              </a:rPr>
              <a:t>is very important to let them know what to expect in order to keep their </a:t>
            </a:r>
            <a:r>
              <a:rPr lang="en" altLang="ja-JP" sz="2400" dirty="0" smtClean="0">
                <a:solidFill>
                  <a:srgbClr val="000000"/>
                </a:solidFill>
                <a:latin typeface="Open Sans" panose="020B0604020202020204" charset="0"/>
                <a:ea typeface="Open Sans" panose="020B0604020202020204" charset="0"/>
                <a:cs typeface="Open Sans" panose="020B0604020202020204" charset="0"/>
              </a:rPr>
              <a:t>attention.</a:t>
            </a:r>
            <a:endParaRPr kumimoji="1" lang="ja-JP" altLang="en-US" sz="2400" dirty="0">
              <a:latin typeface="Open Sans" panose="020B0604020202020204" charset="0"/>
              <a:cs typeface="Open Sans" panose="020B0604020202020204" charset="0"/>
            </a:endParaRPr>
          </a:p>
        </p:txBody>
      </p:sp>
    </p:spTree>
    <p:extLst>
      <p:ext uri="{BB962C8B-B14F-4D97-AF65-F5344CB8AC3E}">
        <p14:creationId xmlns:p14="http://schemas.microsoft.com/office/powerpoint/2010/main" val="3540470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8"/>
          <p:cNvSpPr txBox="1">
            <a:spLocks noGrp="1"/>
          </p:cNvSpPr>
          <p:nvPr>
            <p:ph type="title"/>
          </p:nvPr>
        </p:nvSpPr>
        <p:spPr>
          <a:xfrm>
            <a:off x="265500" y="1164850"/>
            <a:ext cx="4045200" cy="2632200"/>
          </a:xfrm>
          <a:prstGeom prst="rect">
            <a:avLst/>
          </a:prstGeom>
          <a:solidFill>
            <a:schemeClr val="lt1"/>
          </a:solidFill>
        </p:spPr>
        <p:txBody>
          <a:bodyPr spcFirstLastPara="1" wrap="square" lIns="91425" tIns="91425" rIns="91425" bIns="91425" anchor="b" anchorCtr="0">
            <a:noAutofit/>
          </a:bodyPr>
          <a:lstStyle/>
          <a:p>
            <a:pPr marL="0" lvl="0" indent="0" algn="l" rtl="0">
              <a:spcBef>
                <a:spcPts val="0"/>
              </a:spcBef>
              <a:spcAft>
                <a:spcPts val="0"/>
              </a:spcAft>
              <a:buNone/>
            </a:pPr>
            <a:r>
              <a:rPr lang="en" dirty="0"/>
              <a:t>      </a:t>
            </a:r>
            <a:r>
              <a:rPr lang="en" sz="4800" dirty="0"/>
              <a:t>Use </a:t>
            </a:r>
            <a:r>
              <a:rPr lang="en" sz="5400" u="sng" dirty="0" smtClean="0">
                <a:solidFill>
                  <a:schemeClr val="accent3"/>
                </a:solidFill>
              </a:rPr>
              <a:t>Pictures</a:t>
            </a:r>
            <a:endParaRPr sz="5400" u="sng" dirty="0">
              <a:solidFill>
                <a:schemeClr val="accent3"/>
              </a:solidFill>
            </a:endParaRPr>
          </a:p>
          <a:p>
            <a:pPr marL="0" lvl="0" indent="0" algn="ctr" rtl="0">
              <a:spcBef>
                <a:spcPts val="0"/>
              </a:spcBef>
              <a:spcAft>
                <a:spcPts val="0"/>
              </a:spcAft>
              <a:buNone/>
            </a:pPr>
            <a:r>
              <a:rPr lang="en" sz="4800" dirty="0"/>
              <a:t> </a:t>
            </a:r>
            <a:r>
              <a:rPr lang="en" sz="4800" dirty="0" smtClean="0"/>
              <a:t>and </a:t>
            </a:r>
            <a:r>
              <a:rPr lang="en" sz="5400" u="sng" dirty="0" smtClean="0">
                <a:solidFill>
                  <a:schemeClr val="accent3"/>
                </a:solidFill>
              </a:rPr>
              <a:t>Technology</a:t>
            </a:r>
            <a:r>
              <a:rPr lang="en" sz="4800" u="sng" dirty="0" smtClean="0">
                <a:solidFill>
                  <a:schemeClr val="accent3"/>
                </a:solidFill>
              </a:rPr>
              <a:t> </a:t>
            </a:r>
            <a:r>
              <a:rPr lang="en" sz="4800" dirty="0" smtClean="0"/>
              <a:t>when possible! </a:t>
            </a:r>
            <a:endParaRPr sz="4800" dirty="0"/>
          </a:p>
        </p:txBody>
      </p:sp>
      <p:sp>
        <p:nvSpPr>
          <p:cNvPr id="102" name="Google Shape;102;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dirty="0"/>
          </a:p>
        </p:txBody>
      </p:sp>
      <p:pic>
        <p:nvPicPr>
          <p:cNvPr id="103" name="Google Shape;103;p18" descr="Image result for 犬"/>
          <p:cNvPicPr preferRelativeResize="0"/>
          <p:nvPr/>
        </p:nvPicPr>
        <p:blipFill>
          <a:blip r:embed="rId3">
            <a:alphaModFix/>
          </a:blip>
          <a:stretch>
            <a:fillRect/>
          </a:stretch>
        </p:blipFill>
        <p:spPr>
          <a:xfrm>
            <a:off x="4061621" y="87925"/>
            <a:ext cx="2393025" cy="2393025"/>
          </a:xfrm>
          <a:prstGeom prst="rect">
            <a:avLst/>
          </a:prstGeom>
          <a:noFill/>
          <a:ln>
            <a:noFill/>
          </a:ln>
        </p:spPr>
      </p:pic>
      <p:pic>
        <p:nvPicPr>
          <p:cNvPr id="105" name="Google Shape;105;p18" descr="Related image"/>
          <p:cNvPicPr preferRelativeResize="0"/>
          <p:nvPr/>
        </p:nvPicPr>
        <p:blipFill>
          <a:blip r:embed="rId4">
            <a:alphaModFix/>
          </a:blip>
          <a:stretch>
            <a:fillRect/>
          </a:stretch>
        </p:blipFill>
        <p:spPr>
          <a:xfrm>
            <a:off x="6454646" y="38446"/>
            <a:ext cx="2689354" cy="2491981"/>
          </a:xfrm>
          <a:prstGeom prst="rect">
            <a:avLst/>
          </a:prstGeom>
          <a:noFill/>
          <a:ln>
            <a:noFill/>
          </a:ln>
        </p:spPr>
      </p:pic>
      <p:pic>
        <p:nvPicPr>
          <p:cNvPr id="8" name="Google Shape;114;p19" descr="Related image"/>
          <p:cNvPicPr preferRelativeResize="0"/>
          <p:nvPr/>
        </p:nvPicPr>
        <p:blipFill>
          <a:blip r:embed="rId5">
            <a:alphaModFix/>
          </a:blip>
          <a:stretch>
            <a:fillRect/>
          </a:stretch>
        </p:blipFill>
        <p:spPr>
          <a:xfrm>
            <a:off x="4183795" y="2579906"/>
            <a:ext cx="4960205" cy="248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ー 2"/>
          <p:cNvSpPr>
            <a:spLocks noGrp="1"/>
          </p:cNvSpPr>
          <p:nvPr>
            <p:ph type="body" idx="1"/>
          </p:nvPr>
        </p:nvSpPr>
        <p:spPr>
          <a:xfrm>
            <a:off x="311700" y="252663"/>
            <a:ext cx="8520600" cy="4316363"/>
          </a:xfrm>
        </p:spPr>
        <p:txBody>
          <a:bodyPr/>
          <a:lstStyle/>
          <a:p>
            <a:pPr marL="114300" indent="0">
              <a:lnSpc>
                <a:spcPct val="150000"/>
              </a:lnSpc>
              <a:buNone/>
            </a:pPr>
            <a:r>
              <a:rPr kumimoji="1" lang="en-US" altLang="ja-JP" sz="2400" dirty="0" smtClean="0">
                <a:solidFill>
                  <a:schemeClr val="bg2">
                    <a:lumMod val="50000"/>
                  </a:schemeClr>
                </a:solidFill>
              </a:rPr>
              <a:t>This applies especially to younger audiences (Pre-K though 2</a:t>
            </a:r>
            <a:r>
              <a:rPr kumimoji="1" lang="en-US" altLang="ja-JP" sz="2400" baseline="30000" dirty="0" smtClean="0">
                <a:solidFill>
                  <a:schemeClr val="bg2">
                    <a:lumMod val="50000"/>
                  </a:schemeClr>
                </a:solidFill>
              </a:rPr>
              <a:t>nd</a:t>
            </a:r>
            <a:r>
              <a:rPr kumimoji="1" lang="en-US" altLang="ja-JP" sz="2400" dirty="0" smtClean="0">
                <a:solidFill>
                  <a:schemeClr val="bg2">
                    <a:lumMod val="50000"/>
                  </a:schemeClr>
                </a:solidFill>
              </a:rPr>
              <a:t> or 3</a:t>
            </a:r>
            <a:r>
              <a:rPr kumimoji="1" lang="en-US" altLang="ja-JP" sz="2400" baseline="30000" dirty="0" smtClean="0">
                <a:solidFill>
                  <a:schemeClr val="bg2">
                    <a:lumMod val="50000"/>
                  </a:schemeClr>
                </a:solidFill>
              </a:rPr>
              <a:t>rd</a:t>
            </a:r>
            <a:r>
              <a:rPr kumimoji="1" lang="en-US" altLang="ja-JP" sz="2400" dirty="0" smtClean="0">
                <a:solidFill>
                  <a:schemeClr val="bg2">
                    <a:lumMod val="50000"/>
                  </a:schemeClr>
                </a:solidFill>
              </a:rPr>
              <a:t>  grade students). Some younger audiences are still learning how to read. Using pictures is really helpful for them to understand the presentations. In addition, if there is any available relevant technology resources, I highly recommend using them. They are helpful for both auditory and visual learners and easier to grab children’s attention. </a:t>
            </a:r>
            <a:endParaRPr kumimoji="1" lang="ja-JP" altLang="en-US" sz="2400" dirty="0">
              <a:solidFill>
                <a:schemeClr val="bg2">
                  <a:lumMod val="50000"/>
                </a:schemeClr>
              </a:solidFill>
            </a:endParaRPr>
          </a:p>
        </p:txBody>
      </p:sp>
    </p:spTree>
    <p:extLst>
      <p:ext uri="{BB962C8B-B14F-4D97-AF65-F5344CB8AC3E}">
        <p14:creationId xmlns:p14="http://schemas.microsoft.com/office/powerpoint/2010/main" val="3671895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852</Words>
  <Application>Microsoft Office PowerPoint</Application>
  <PresentationFormat>画面に合わせる (16:9)</PresentationFormat>
  <Paragraphs>50</Paragraphs>
  <Slides>21</Slides>
  <Notes>15</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PT Sans Narrow</vt:lpstr>
      <vt:lpstr>Arial</vt:lpstr>
      <vt:lpstr>Open Sans</vt:lpstr>
      <vt:lpstr>Tropic</vt:lpstr>
      <vt:lpstr>What I Have Learned from Children</vt:lpstr>
      <vt:lpstr>Introduction </vt:lpstr>
      <vt:lpstr>Executive Function</vt:lpstr>
      <vt:lpstr>Developmentally speaking...</vt:lpstr>
      <vt:lpstr>How Can We Grab Children’s Attention? </vt:lpstr>
      <vt:lpstr>Explain the detail of what you are going to do  at the beginning of the presentation</vt:lpstr>
      <vt:lpstr>PowerPoint プレゼンテーション</vt:lpstr>
      <vt:lpstr>      Use Pictures  and Technology when possible! </vt:lpstr>
      <vt:lpstr>PowerPoint プレゼンテーション</vt:lpstr>
      <vt:lpstr>PowerPoint プレゼンテーション</vt:lpstr>
      <vt:lpstr>Hold answering questions  until the END of your presentation</vt:lpstr>
      <vt:lpstr>PowerPoint プレゼンテーション</vt:lpstr>
      <vt:lpstr>Take control in the classroom!</vt:lpstr>
      <vt:lpstr>What exactly does that mean? </vt:lpstr>
      <vt:lpstr>Other tips</vt:lpstr>
      <vt:lpstr>When you do not know the answer…. </vt:lpstr>
      <vt:lpstr>PowerPoint プレゼンテーション</vt:lpstr>
      <vt:lpstr>Tips for choosing Activities </vt:lpstr>
      <vt:lpstr>For Younger Audience : Pre-K - 2nd grade</vt:lpstr>
      <vt:lpstr>School Aged Audience: 3rd grade and older</vt:lpstr>
      <vt:lpstr>Every classroom is different and Be yourself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 have learned from Children</dc:title>
  <dc:creator>Shiori Yamamoto</dc:creator>
  <cp:lastModifiedBy>Shiori Yamamoto</cp:lastModifiedBy>
  <cp:revision>27</cp:revision>
  <dcterms:modified xsi:type="dcterms:W3CDTF">2019-01-08T18:03:59Z</dcterms:modified>
</cp:coreProperties>
</file>